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2" r:id="rId3"/>
    <p:sldId id="259" r:id="rId4"/>
    <p:sldId id="265" r:id="rId5"/>
    <p:sldId id="261" r:id="rId6"/>
    <p:sldId id="266" r:id="rId7"/>
    <p:sldId id="267" r:id="rId8"/>
    <p:sldId id="268" r:id="rId9"/>
    <p:sldId id="264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9D3"/>
    <a:srgbClr val="D14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3" autoAdjust="0"/>
  </p:normalViewPr>
  <p:slideViewPr>
    <p:cSldViewPr snapToGrid="0">
      <p:cViewPr>
        <p:scale>
          <a:sx n="66" d="100"/>
          <a:sy n="66" d="100"/>
        </p:scale>
        <p:origin x="1330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sr-Latn-RS" dirty="0" err="1"/>
            <a:t>What</a:t>
          </a:r>
          <a:r>
            <a:rPr lang="sr-Latn-RS" dirty="0"/>
            <a:t> is </a:t>
          </a:r>
          <a:r>
            <a:rPr lang="sr-Latn-RS" dirty="0" err="1"/>
            <a:t>an</a:t>
          </a:r>
          <a:r>
            <a:rPr lang="sr-Latn-RS" dirty="0"/>
            <a:t> </a:t>
          </a:r>
          <a:r>
            <a:rPr lang="sr-Latn-RS" dirty="0" err="1"/>
            <a:t>operating</a:t>
          </a:r>
          <a:r>
            <a:rPr lang="sr-Latn-RS" dirty="0"/>
            <a:t> </a:t>
          </a:r>
          <a:r>
            <a:rPr lang="sr-Latn-RS" dirty="0" err="1"/>
            <a:t>system</a:t>
          </a:r>
          <a:r>
            <a:rPr lang="sr-Latn-RS" dirty="0"/>
            <a:t>?</a:t>
          </a:r>
          <a:r>
            <a:rPr lang="en-US" dirty="0"/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sr-Latn-RS" dirty="0" err="1"/>
            <a:t>What</a:t>
          </a:r>
          <a:r>
            <a:rPr lang="sr-Latn-RS" dirty="0"/>
            <a:t> is Windows?</a:t>
          </a:r>
          <a:endParaRPr lang="en-US" dirty="0"/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2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2"/>
      <dgm:spPr/>
    </dgm:pt>
    <dgm:pt modelId="{429CABD1-4116-474B-81BF-735E2CA9DD00}" type="pres">
      <dgm:prSet presAssocID="{7E5AA53B-3EEE-4DE4-BB81-9044890C2946}" presName="dstNode" presStyleLbl="node1" presStyleIdx="0" presStyleCnt="2"/>
      <dgm:spPr/>
    </dgm:pt>
    <dgm:pt modelId="{58319267-C71E-43C9-94E1-827D0616C7A7}" type="pres">
      <dgm:prSet presAssocID="{6750AC01-D39D-4F3A-9DC8-2A211EE986A2}" presName="text_1" presStyleLbl="node1" presStyleIdx="0" presStyleCnt="2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2"/>
      <dgm:spPr/>
    </dgm:pt>
    <dgm:pt modelId="{97006542-54A2-49DC-A369-FF8A54D4139D}" type="pres">
      <dgm:prSet presAssocID="{5605D28D-2CE6-4513-8566-952984E21E14}" presName="text_2" presStyleLbl="node1" presStyleIdx="1" presStyleCnt="2">
        <dgm:presLayoutVars>
          <dgm:bulletEnabled val="1"/>
        </dgm:presLayoutVars>
      </dgm:prSet>
      <dgm:spPr/>
    </dgm:pt>
    <dgm:pt modelId="{B516CE90-A5A6-4F34-B89A-CB380C32FD16}" type="pres">
      <dgm:prSet presAssocID="{5605D28D-2CE6-4513-8566-952984E21E14}" presName="accent_2" presStyleCnt="0"/>
      <dgm:spPr/>
    </dgm:pt>
    <dgm:pt modelId="{A965097E-32F1-4AB8-8C4E-2814A7596B2F}" type="pres">
      <dgm:prSet presAssocID="{5605D28D-2CE6-4513-8566-952984E21E14}" presName="accentRepeatNode" presStyleLbl="solidFgAcc1" presStyleIdx="1" presStyleCnt="2"/>
      <dgm:spPr/>
    </dgm:pt>
  </dgm:ptLst>
  <dgm:cxnLst>
    <dgm:cxn modelId="{4911DE04-9A33-4644-B891-89B3147A21CB}" type="presOf" srcId="{5605D28D-2CE6-4513-8566-952984E21E14}" destId="{97006542-54A2-49DC-A369-FF8A54D4139D}" srcOrd="0" destOrd="0" presId="urn:microsoft.com/office/officeart/2008/layout/VerticalCurvedList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FAF3F884-F0CF-440F-8CB1-B7648AB1B138}" srcId="{7E5AA53B-3EEE-4DE4-BB81-9044890C2946}" destId="{5605D28D-2CE6-4513-8566-952984E21E14}" srcOrd="1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CDF2879A-D608-45B3-A26F-152ABCFAD7D4}" type="presParOf" srcId="{90561C55-3C6E-4D53-85E1-2C50BCDDA392}" destId="{97006542-54A2-49DC-A369-FF8A54D4139D}" srcOrd="3" destOrd="0" presId="urn:microsoft.com/office/officeart/2008/layout/VerticalCurvedList"/>
    <dgm:cxn modelId="{5D82431A-EFB5-45B8-AAA1-C503EB1902AD}" type="presParOf" srcId="{90561C55-3C6E-4D53-85E1-2C50BCDDA392}" destId="{B516CE90-A5A6-4F34-B89A-CB380C32FD16}" srcOrd="4" destOrd="0" presId="urn:microsoft.com/office/officeart/2008/layout/VerticalCurvedList"/>
    <dgm:cxn modelId="{065CC323-D504-4DD3-9FEB-33B0F1C25991}" type="presParOf" srcId="{B516CE90-A5A6-4F34-B89A-CB380C32FD16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91A66877-AC1C-46D9-BF2C-6024B638DEA9}">
      <dgm:prSet phldrT="[Text]"/>
      <dgm:spPr/>
      <dgm:t>
        <a:bodyPr/>
        <a:lstStyle/>
        <a:p>
          <a:endParaRPr lang="en-US" dirty="0"/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endParaRPr lang="en-US" dirty="0"/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701D68F5-42F8-47BC-8FED-84C50F595DF0}">
      <dgm:prSet phldrT="[Text]"/>
      <dgm:spPr/>
      <dgm:t>
        <a:bodyPr/>
        <a:lstStyle/>
        <a:p>
          <a:endParaRPr lang="en-US" dirty="0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325933" custScaleY="208758" custLinFactNeighborX="-2605" custLinFactNeighborY="-827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 custAng="20107999" custFlipVert="1" custFlipHor="1" custScaleX="30697" custScaleY="6350" custLinFactY="5300000" custLinFactNeighborX="33216" custLinFactNeighborY="5356247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299942" custScaleY="208774" custLinFactNeighborX="39452" custLinFactNeighborY="-827"/>
      <dgm:spPr>
        <a:blipFill>
          <a:blip xmlns:r="http://schemas.openxmlformats.org/officeDocument/2006/relationships" r:embed="rId2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</dgm:spPr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 custScaleX="3593" custScaleY="6350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404836" custScaleY="269051" custLinFactNeighborX="30575" custLinFactNeighborY="10637"/>
      <dgm:spPr>
        <a:blipFill>
          <a:blip xmlns:r="http://schemas.openxmlformats.org/officeDocument/2006/relationships" r:embed="rId3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 custLinFactY="9033" custLinFactNeighborX="597" custLinFactNeighborY="100000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00085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655140" y="509144"/>
          <a:ext cx="6180307" cy="10181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8153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900" kern="1200" dirty="0" err="1"/>
            <a:t>What</a:t>
          </a:r>
          <a:r>
            <a:rPr lang="sr-Latn-RS" sz="2900" kern="1200" dirty="0"/>
            <a:t> is </a:t>
          </a:r>
          <a:r>
            <a:rPr lang="sr-Latn-RS" sz="2900" kern="1200" dirty="0" err="1"/>
            <a:t>an</a:t>
          </a:r>
          <a:r>
            <a:rPr lang="sr-Latn-RS" sz="2900" kern="1200" dirty="0"/>
            <a:t> </a:t>
          </a:r>
          <a:r>
            <a:rPr lang="sr-Latn-RS" sz="2900" kern="1200" dirty="0" err="1"/>
            <a:t>operating</a:t>
          </a:r>
          <a:r>
            <a:rPr lang="sr-Latn-RS" sz="2900" kern="1200" dirty="0"/>
            <a:t> </a:t>
          </a:r>
          <a:r>
            <a:rPr lang="sr-Latn-RS" sz="2900" kern="1200" dirty="0" err="1"/>
            <a:t>system</a:t>
          </a:r>
          <a:r>
            <a:rPr lang="sr-Latn-RS" sz="2900" kern="1200" dirty="0"/>
            <a:t>?</a:t>
          </a:r>
          <a:r>
            <a:rPr lang="en-US" sz="2900" kern="1200" dirty="0"/>
            <a:t>	</a:t>
          </a:r>
        </a:p>
      </dsp:txBody>
      <dsp:txXfrm>
        <a:off x="655140" y="509144"/>
        <a:ext cx="6180307" cy="1018145"/>
      </dsp:txXfrm>
    </dsp:sp>
    <dsp:sp modelId="{07CB3071-D555-47DA-A36A-69EB91531FD8}">
      <dsp:nvSpPr>
        <dsp:cNvPr id="0" name=""/>
        <dsp:cNvSpPr/>
      </dsp:nvSpPr>
      <dsp:spPr>
        <a:xfrm>
          <a:off x="18799" y="381875"/>
          <a:ext cx="1272682" cy="12726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06542-54A2-49DC-A369-FF8A54D4139D}">
      <dsp:nvSpPr>
        <dsp:cNvPr id="0" name=""/>
        <dsp:cNvSpPr/>
      </dsp:nvSpPr>
      <dsp:spPr>
        <a:xfrm>
          <a:off x="655140" y="2036648"/>
          <a:ext cx="6180307" cy="10181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8153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900" kern="1200" dirty="0" err="1"/>
            <a:t>What</a:t>
          </a:r>
          <a:r>
            <a:rPr lang="sr-Latn-RS" sz="2900" kern="1200" dirty="0"/>
            <a:t> is Windows?</a:t>
          </a:r>
          <a:endParaRPr lang="en-US" sz="2900" kern="1200" dirty="0"/>
        </a:p>
      </dsp:txBody>
      <dsp:txXfrm>
        <a:off x="655140" y="2036648"/>
        <a:ext cx="6180307" cy="1018145"/>
      </dsp:txXfrm>
    </dsp:sp>
    <dsp:sp modelId="{A965097E-32F1-4AB8-8C4E-2814A7596B2F}">
      <dsp:nvSpPr>
        <dsp:cNvPr id="0" name=""/>
        <dsp:cNvSpPr/>
      </dsp:nvSpPr>
      <dsp:spPr>
        <a:xfrm>
          <a:off x="18799" y="1909379"/>
          <a:ext cx="1272682" cy="12726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391749" y="979921"/>
          <a:ext cx="3075064" cy="1969559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 rot="20107999" flipH="1" flipV="1">
          <a:off x="1342352" y="3903334"/>
          <a:ext cx="197562" cy="2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 rot="-10800000">
        <a:off x="1342352" y="3903334"/>
        <a:ext cx="197562" cy="2903"/>
      </dsp:txXfrm>
    </dsp:sp>
    <dsp:sp modelId="{CE9DF0E8-B0DE-4E1E-9FF4-6006AD8428DB}">
      <dsp:nvSpPr>
        <dsp:cNvPr id="0" name=""/>
        <dsp:cNvSpPr/>
      </dsp:nvSpPr>
      <dsp:spPr>
        <a:xfrm>
          <a:off x="4230510" y="979846"/>
          <a:ext cx="2829848" cy="1969710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4261235" y="2759433"/>
          <a:ext cx="2706" cy="2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4261235" y="2759433"/>
        <a:ext cx="2706" cy="2903"/>
      </dsp:txXfrm>
    </dsp:sp>
    <dsp:sp modelId="{6DB1FE51-13D0-4A38-AD6E-48D4371A1AF3}">
      <dsp:nvSpPr>
        <dsp:cNvPr id="0" name=""/>
        <dsp:cNvSpPr/>
      </dsp:nvSpPr>
      <dsp:spPr>
        <a:xfrm>
          <a:off x="7343510" y="695498"/>
          <a:ext cx="3819486" cy="2538402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929011" y="3225007"/>
          <a:ext cx="20965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7929011" y="3225007"/>
        <a:ext cx="20965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11/5/2022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11/5/2022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radovanovic.sv23.2022@uns.ac.r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12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5.png"/><Relationship Id="rId5" Type="http://schemas.openxmlformats.org/officeDocument/2006/relationships/diagramLayout" Target="../diagrams/layout1.xml"/><Relationship Id="rId10" Type="http://schemas.microsoft.com/office/2007/relationships/hdphoto" Target="../media/hdphoto1.wdp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5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</a:t>
            </a:r>
            <a:r>
              <a:rPr lang="en-US" sz="53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</a:t>
            </a:r>
            <a:r>
              <a:rPr lang="en-US" sz="5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5538962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14F9C"/>
                </a:solidFill>
              </a:rPr>
              <a:t>Ivana </a:t>
            </a:r>
            <a:r>
              <a:rPr lang="en-US" dirty="0" err="1">
                <a:solidFill>
                  <a:srgbClr val="D14F9C"/>
                </a:solidFill>
              </a:rPr>
              <a:t>RADovanovi</a:t>
            </a:r>
            <a:r>
              <a:rPr lang="sr-Latn-RS" dirty="0">
                <a:solidFill>
                  <a:srgbClr val="D14F9C"/>
                </a:solidFill>
              </a:rPr>
              <a:t>ć, SV 23/2022</a:t>
            </a:r>
            <a:endParaRPr lang="en-US" dirty="0">
              <a:solidFill>
                <a:srgbClr val="D14F9C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6161FD-B22B-1BB1-DBD7-8694B138C17F}"/>
              </a:ext>
            </a:extLst>
          </p:cNvPr>
          <p:cNvCxnSpPr>
            <a:cxnSpLocks/>
          </p:cNvCxnSpPr>
          <p:nvPr/>
        </p:nvCxnSpPr>
        <p:spPr>
          <a:xfrm>
            <a:off x="654424" y="5409315"/>
            <a:ext cx="10859087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57475A8-A099-2401-C80F-F768F772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9551"/>
            <a:ext cx="12191998" cy="6867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485" y="1399705"/>
            <a:ext cx="5465005" cy="20245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Thank You</a:t>
            </a:r>
            <a:r>
              <a:rPr lang="sr-Latn-RS" dirty="0">
                <a:solidFill>
                  <a:srgbClr val="FFFFFF"/>
                </a:solidFill>
              </a:rPr>
              <a:t> </a:t>
            </a:r>
            <a:r>
              <a:rPr lang="sr-Latn-RS" dirty="0" err="1">
                <a:solidFill>
                  <a:srgbClr val="FFFFFF"/>
                </a:solidFill>
              </a:rPr>
              <a:t>for</a:t>
            </a:r>
            <a:r>
              <a:rPr lang="sr-Latn-RS" dirty="0">
                <a:solidFill>
                  <a:srgbClr val="FFFFFF"/>
                </a:solidFill>
              </a:rPr>
              <a:t> </a:t>
            </a:r>
            <a:br>
              <a:rPr lang="sr-Latn-RS" dirty="0">
                <a:solidFill>
                  <a:srgbClr val="FFFFFF"/>
                </a:solidFill>
              </a:rPr>
            </a:br>
            <a:r>
              <a:rPr lang="sr-Latn-RS" dirty="0" err="1">
                <a:solidFill>
                  <a:srgbClr val="FFFFFF"/>
                </a:solidFill>
              </a:rPr>
              <a:t>your</a:t>
            </a:r>
            <a:r>
              <a:rPr lang="sr-Latn-RS" dirty="0">
                <a:solidFill>
                  <a:srgbClr val="FFFFFF"/>
                </a:solidFill>
              </a:rPr>
              <a:t> </a:t>
            </a:r>
            <a:r>
              <a:rPr lang="sr-Latn-RS" dirty="0" err="1">
                <a:solidFill>
                  <a:srgbClr val="FFFFFF"/>
                </a:solidFill>
              </a:rPr>
              <a:t>attention</a:t>
            </a:r>
            <a:r>
              <a:rPr lang="sr-Latn-RS" dirty="0">
                <a:solidFill>
                  <a:srgbClr val="FFFFFF"/>
                </a:solidFill>
              </a:rPr>
              <a:t>!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B8C32-E8B4-0B98-3BFB-7E4DC173644E}"/>
              </a:ext>
            </a:extLst>
          </p:cNvPr>
          <p:cNvSpPr txBox="1"/>
          <p:nvPr/>
        </p:nvSpPr>
        <p:spPr>
          <a:xfrm>
            <a:off x="812830" y="6093366"/>
            <a:ext cx="3429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700" i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radovanovic.sv23.2022@uns.ac.rs</a:t>
            </a:r>
            <a:endParaRPr lang="sr-Latn-RS" sz="1700" i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164F56-530D-D5F0-2874-1D8CBD551CFD}"/>
              </a:ext>
            </a:extLst>
          </p:cNvPr>
          <p:cNvSpPr txBox="1"/>
          <p:nvPr/>
        </p:nvSpPr>
        <p:spPr>
          <a:xfrm>
            <a:off x="9036020" y="6046174"/>
            <a:ext cx="234315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sz="1700" i="1" dirty="0">
                <a:solidFill>
                  <a:schemeClr val="bg1"/>
                </a:solidFill>
              </a:rPr>
              <a:t>@svradovanovicivana </a:t>
            </a: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71651"/>
            <a:ext cx="11029616" cy="988332"/>
          </a:xfrm>
        </p:spPr>
        <p:txBody>
          <a:bodyPr>
            <a:normAutofit/>
          </a:bodyPr>
          <a:lstStyle/>
          <a:p>
            <a:r>
              <a:rPr lang="sr-Latn-RS" sz="2900" dirty="0" err="1"/>
              <a:t>What</a:t>
            </a:r>
            <a:r>
              <a:rPr lang="sr-Latn-RS" sz="2900" dirty="0"/>
              <a:t> are</a:t>
            </a:r>
            <a:r>
              <a:rPr lang="en-GB" sz="2900" dirty="0"/>
              <a:t> </a:t>
            </a:r>
            <a:r>
              <a:rPr lang="sr-Latn-RS" sz="2900" dirty="0" err="1"/>
              <a:t>we</a:t>
            </a:r>
            <a:r>
              <a:rPr lang="sr-Latn-RS" sz="2900" dirty="0"/>
              <a:t> </a:t>
            </a:r>
            <a:r>
              <a:rPr lang="sr-Latn-RS" sz="2900" dirty="0" err="1"/>
              <a:t>going</a:t>
            </a:r>
            <a:r>
              <a:rPr lang="sr-Latn-RS" sz="2900" dirty="0"/>
              <a:t> to talk </a:t>
            </a:r>
            <a:r>
              <a:rPr lang="sr-Latn-RS" sz="2900" dirty="0" err="1"/>
              <a:t>about</a:t>
            </a:r>
            <a:r>
              <a:rPr lang="sr-Latn-RS" sz="2900" dirty="0"/>
              <a:t> </a:t>
            </a:r>
            <a:r>
              <a:rPr lang="sr-Latn-RS" sz="2900" dirty="0" err="1"/>
              <a:t>today</a:t>
            </a:r>
            <a:r>
              <a:rPr lang="sr-Latn-RS" sz="2900" dirty="0"/>
              <a:t>?</a:t>
            </a:r>
            <a:endParaRPr lang="en-US" sz="29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19F484-C88D-701D-C05F-57D4A67989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5775" y="2212117"/>
            <a:ext cx="6515100" cy="4074230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27C8B4-F52E-ED65-7814-90392AFEC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99468" y="2219515"/>
            <a:ext cx="4606757" cy="407422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sz="2300" dirty="0"/>
              <a:t>WHAT IS WINDOWS?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300" dirty="0"/>
              <a:t>BEGINNING OF WINDOWS 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2300" dirty="0"/>
              <a:t>MOST POPULAR VERSIONS </a:t>
            </a:r>
          </a:p>
        </p:txBody>
      </p:sp>
    </p:spTree>
    <p:extLst>
      <p:ext uri="{BB962C8B-B14F-4D97-AF65-F5344CB8AC3E}">
        <p14:creationId xmlns:p14="http://schemas.microsoft.com/office/powerpoint/2010/main" val="2419201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8127101"/>
              </p:ext>
            </p:extLst>
          </p:nvPr>
        </p:nvGraphicFramePr>
        <p:xfrm>
          <a:off x="714264" y="1647031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FA4BCBB-5F68-AF03-02C7-7ED069CCE7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50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035" y="2034539"/>
            <a:ext cx="1204006" cy="1244453"/>
          </a:xfrm>
          <a:prstGeom prst="ellipse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321AB-B05E-68D3-198A-408B44A7F8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377" y="3479799"/>
            <a:ext cx="1421321" cy="1421321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22F23-88FA-14B0-6A7E-9B9995694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609" y="640011"/>
            <a:ext cx="11029616" cy="988332"/>
          </a:xfrm>
        </p:spPr>
        <p:txBody>
          <a:bodyPr>
            <a:normAutofit/>
          </a:bodyPr>
          <a:lstStyle/>
          <a:p>
            <a:r>
              <a:rPr lang="en-GB" sz="2900" dirty="0"/>
              <a:t>MICROSOFT WINDOWS THROUGH HISTORY</a:t>
            </a:r>
            <a:endParaRPr lang="sr-Latn-RS" sz="2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1E25A-33D2-A7F8-0497-28D2AADA5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10" y="2094101"/>
            <a:ext cx="5422390" cy="3781238"/>
          </a:xfrm>
        </p:spPr>
        <p:txBody>
          <a:bodyPr/>
          <a:lstStyle/>
          <a:p>
            <a:r>
              <a:rPr lang="en-GB" sz="1700" dirty="0"/>
              <a:t>FIRST VERSION</a:t>
            </a:r>
            <a:r>
              <a:rPr lang="sr-Latn-RS" sz="1700" dirty="0"/>
              <a:t>:  Windows 1.0</a:t>
            </a:r>
          </a:p>
          <a:p>
            <a:r>
              <a:rPr lang="sr-Latn-RS" sz="1700" dirty="0"/>
              <a:t>RELEASE DATE:  20.11.1985.</a:t>
            </a:r>
          </a:p>
          <a:p>
            <a:r>
              <a:rPr lang="sr-Latn-RS" sz="1700" dirty="0"/>
              <a:t>MS-DOS </a:t>
            </a:r>
            <a:r>
              <a:rPr lang="sr-Latn-RS" sz="1700" dirty="0" err="1"/>
              <a:t>family</a:t>
            </a:r>
            <a:endParaRPr lang="sr-Latn-RS" sz="1700" dirty="0"/>
          </a:p>
          <a:p>
            <a:r>
              <a:rPr lang="sr-Latn-RS" sz="1700" dirty="0"/>
              <a:t>PROGRAMMING LANGUAGE:  BASIC</a:t>
            </a:r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pPr marL="0" indent="0">
              <a:buNone/>
            </a:pPr>
            <a:endParaRPr lang="sr-Latn-R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2F4F7B-8D36-DEB5-6EB9-F018612E8D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23846" y="1929169"/>
            <a:ext cx="1499831" cy="149983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84B592-1F19-5B49-7CAA-6EC49ABE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13" y="3964228"/>
            <a:ext cx="5075667" cy="277575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C35EA3-04EA-1031-FCB0-3CD03E17E03A}"/>
              </a:ext>
            </a:extLst>
          </p:cNvPr>
          <p:cNvSpPr txBox="1">
            <a:spLocks/>
          </p:cNvSpPr>
          <p:nvPr/>
        </p:nvSpPr>
        <p:spPr>
          <a:xfrm>
            <a:off x="5880097" y="2169614"/>
            <a:ext cx="5702476" cy="3781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700" dirty="0"/>
              <a:t>FIRST </a:t>
            </a:r>
            <a:r>
              <a:rPr lang="sr-Latn-RS" sz="1700" dirty="0"/>
              <a:t>NT </a:t>
            </a:r>
            <a:r>
              <a:rPr lang="en-GB" sz="1700" dirty="0"/>
              <a:t>VERSION</a:t>
            </a:r>
            <a:r>
              <a:rPr lang="sr-Latn-RS" sz="1700" dirty="0"/>
              <a:t>:  Windows NT 3.1</a:t>
            </a:r>
          </a:p>
          <a:p>
            <a:r>
              <a:rPr lang="sr-Latn-RS" sz="1700" dirty="0"/>
              <a:t>RELEASE DATE:  27.7.1993.</a:t>
            </a:r>
          </a:p>
          <a:p>
            <a:r>
              <a:rPr lang="sr-Latn-RS" sz="1700" dirty="0"/>
              <a:t>NT </a:t>
            </a:r>
            <a:r>
              <a:rPr lang="sr-Latn-RS" sz="1700" dirty="0" err="1"/>
              <a:t>family</a:t>
            </a:r>
            <a:endParaRPr lang="sr-Latn-RS" sz="1700" dirty="0"/>
          </a:p>
          <a:p>
            <a:r>
              <a:rPr lang="sr-Latn-RS" sz="1700" dirty="0"/>
              <a:t>PROGRAMMING LANGUAGE:  </a:t>
            </a:r>
            <a:r>
              <a:rPr lang="en-US" sz="1700" dirty="0"/>
              <a:t>C, Assembly language, C++, C#</a:t>
            </a:r>
          </a:p>
          <a:p>
            <a:pPr marL="0" indent="0">
              <a:buNone/>
            </a:pPr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pPr marL="0" indent="0">
              <a:buFont typeface="Wingdings 2" panose="05020102010507070707" pitchFamily="18" charset="2"/>
              <a:buNone/>
            </a:pPr>
            <a:endParaRPr lang="sr-Latn-R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74576D-7C24-A6C3-11B0-F92E4D28E7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64" t="10088" r="30873" b="52675"/>
          <a:stretch/>
        </p:blipFill>
        <p:spPr>
          <a:xfrm>
            <a:off x="10073046" y="2169614"/>
            <a:ext cx="1499830" cy="1018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66B304-2ABB-DF68-0D85-CE9B7D526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852" y="3964228"/>
            <a:ext cx="5113417" cy="277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6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60" y="5411952"/>
            <a:ext cx="11029616" cy="718870"/>
          </a:xfrm>
        </p:spPr>
        <p:txBody>
          <a:bodyPr>
            <a:normAutofit/>
          </a:bodyPr>
          <a:lstStyle/>
          <a:p>
            <a:r>
              <a:rPr lang="sr-Latn-RS" dirty="0">
                <a:solidFill>
                  <a:srgbClr val="FFFEFF"/>
                </a:solidFill>
              </a:rPr>
              <a:t>Most </a:t>
            </a:r>
            <a:r>
              <a:rPr lang="sr-Latn-RS" dirty="0" err="1">
                <a:solidFill>
                  <a:srgbClr val="FFFEFF"/>
                </a:solidFill>
              </a:rPr>
              <a:t>popular</a:t>
            </a:r>
            <a:r>
              <a:rPr lang="sr-Latn-RS" dirty="0">
                <a:solidFill>
                  <a:srgbClr val="FFFEFF"/>
                </a:solidFill>
              </a:rPr>
              <a:t> </a:t>
            </a:r>
            <a:r>
              <a:rPr lang="sr-Latn-RS" dirty="0" err="1">
                <a:solidFill>
                  <a:srgbClr val="FFFEFF"/>
                </a:solidFill>
              </a:rPr>
              <a:t>versions</a:t>
            </a:r>
            <a:r>
              <a:rPr lang="sr-Latn-RS" dirty="0">
                <a:solidFill>
                  <a:srgbClr val="FFFEFF"/>
                </a:solidFill>
              </a:rPr>
              <a:t> </a:t>
            </a:r>
            <a:r>
              <a:rPr lang="sr-Latn-RS" dirty="0" err="1">
                <a:solidFill>
                  <a:srgbClr val="FFFEFF"/>
                </a:solidFill>
              </a:rPr>
              <a:t>of</a:t>
            </a:r>
            <a:r>
              <a:rPr lang="sr-Latn-RS" dirty="0">
                <a:solidFill>
                  <a:srgbClr val="FFFEFF"/>
                </a:solidFill>
              </a:rPr>
              <a:t> </a:t>
            </a:r>
            <a:r>
              <a:rPr lang="sr-Latn-RS" dirty="0" err="1">
                <a:solidFill>
                  <a:srgbClr val="FFFEFF"/>
                </a:solidFill>
              </a:rPr>
              <a:t>windows</a:t>
            </a:r>
            <a:endParaRPr lang="en-US" dirty="0">
              <a:solidFill>
                <a:srgbClr val="FFFEFF"/>
              </a:solidFill>
            </a:endParaRP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731553"/>
              </p:ext>
            </p:extLst>
          </p:nvPr>
        </p:nvGraphicFramePr>
        <p:xfrm>
          <a:off x="447817" y="874643"/>
          <a:ext cx="11290859" cy="3945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B62D0-BC5B-7B46-8585-B95AE6284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17" y="492301"/>
            <a:ext cx="11029616" cy="1013800"/>
          </a:xfrm>
        </p:spPr>
        <p:txBody>
          <a:bodyPr>
            <a:normAutofit/>
          </a:bodyPr>
          <a:lstStyle/>
          <a:p>
            <a:r>
              <a:rPr lang="en-GB" sz="2900" dirty="0"/>
              <a:t>Microsoft windows </a:t>
            </a:r>
            <a:r>
              <a:rPr lang="en-GB" sz="2900" dirty="0" err="1"/>
              <a:t>xp</a:t>
            </a:r>
            <a:endParaRPr lang="sr-Latn-RS" sz="2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560D7-BE44-70F6-1488-4DAAA4C56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892" y="1960245"/>
            <a:ext cx="3571708" cy="171522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700" dirty="0">
                <a:solidFill>
                  <a:schemeClr val="tx1"/>
                </a:solidFill>
              </a:rPr>
              <a:t>RELEASE DATE</a:t>
            </a:r>
            <a:r>
              <a:rPr lang="sr-Latn-RS" sz="1700" dirty="0">
                <a:solidFill>
                  <a:schemeClr val="tx1"/>
                </a:solidFill>
              </a:rPr>
              <a:t>:  25.10.2001.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1700" dirty="0">
                <a:solidFill>
                  <a:schemeClr val="tx1"/>
                </a:solidFill>
              </a:rPr>
              <a:t>END OF SUPPORT:  8.4.2014.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1700" dirty="0">
                <a:solidFill>
                  <a:schemeClr val="tx1"/>
                </a:solidFill>
              </a:rPr>
              <a:t>120 000 000 </a:t>
            </a:r>
            <a:r>
              <a:rPr lang="sr-Latn-RS" sz="1700" dirty="0" err="1">
                <a:solidFill>
                  <a:schemeClr val="tx1"/>
                </a:solidFill>
              </a:rPr>
              <a:t>units</a:t>
            </a:r>
            <a:endParaRPr lang="sr-Latn-RS" sz="17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r-Latn-RS" sz="1700" dirty="0" err="1">
                <a:solidFill>
                  <a:schemeClr val="tx1"/>
                </a:solidFill>
              </a:rPr>
              <a:t>Client</a:t>
            </a:r>
            <a:r>
              <a:rPr lang="sr-Latn-RS" sz="1700" dirty="0">
                <a:solidFill>
                  <a:schemeClr val="tx1"/>
                </a:solidFill>
              </a:rPr>
              <a:t> 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8C94B-0314-855C-FC45-59A0DB582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17" y="2130519"/>
            <a:ext cx="2574925" cy="1544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BCCC0E-C0CB-1BA3-8EEA-055E0F580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755" y="653953"/>
            <a:ext cx="4568620" cy="3021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E853A4-12BD-E9E5-7CEF-72CD87266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755" y="3675474"/>
            <a:ext cx="4568620" cy="302152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CC6A98-CE54-6405-1C53-0C52C71C6D4B}"/>
              </a:ext>
            </a:extLst>
          </p:cNvPr>
          <p:cNvSpPr txBox="1">
            <a:spLocks/>
          </p:cNvSpPr>
          <p:nvPr/>
        </p:nvSpPr>
        <p:spPr>
          <a:xfrm>
            <a:off x="775072" y="4547472"/>
            <a:ext cx="6419683" cy="1906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sz="1700" b="1" dirty="0"/>
              <a:t>UPDATES: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1700" dirty="0" err="1"/>
              <a:t>Redesigned</a:t>
            </a:r>
            <a:r>
              <a:rPr lang="sr-Latn-RS" sz="1700" dirty="0"/>
              <a:t>, </a:t>
            </a:r>
            <a:r>
              <a:rPr lang="sr-Latn-RS" sz="1700" dirty="0" err="1"/>
              <a:t>modern</a:t>
            </a:r>
            <a:r>
              <a:rPr lang="sr-Latn-RS" sz="1700" dirty="0"/>
              <a:t> </a:t>
            </a:r>
            <a:r>
              <a:rPr lang="sr-Latn-RS" sz="1700" dirty="0" err="1"/>
              <a:t>graphical</a:t>
            </a:r>
            <a:r>
              <a:rPr lang="sr-Latn-RS" sz="1700" dirty="0"/>
              <a:t> </a:t>
            </a:r>
            <a:r>
              <a:rPr lang="sr-Latn-RS" sz="1700" dirty="0" err="1"/>
              <a:t>user</a:t>
            </a:r>
            <a:r>
              <a:rPr lang="sr-Latn-RS" sz="1700" dirty="0"/>
              <a:t> </a:t>
            </a:r>
            <a:r>
              <a:rPr lang="sr-Latn-RS" sz="1700" dirty="0" err="1"/>
              <a:t>interface</a:t>
            </a:r>
            <a:endParaRPr lang="sr-Latn-RS" sz="1700" dirty="0"/>
          </a:p>
          <a:p>
            <a:pPr>
              <a:buFont typeface="Wingdings" panose="05000000000000000000" pitchFamily="2" charset="2"/>
              <a:buChar char="§"/>
            </a:pPr>
            <a:r>
              <a:rPr lang="sr-Latn-RS" sz="1700" dirty="0"/>
              <a:t>More </a:t>
            </a:r>
            <a:r>
              <a:rPr lang="sr-Latn-RS" sz="1700" dirty="0" err="1"/>
              <a:t>safety</a:t>
            </a:r>
            <a:endParaRPr lang="sr-Latn-RS" sz="1700" dirty="0"/>
          </a:p>
          <a:p>
            <a:pPr>
              <a:buFont typeface="Wingdings" panose="05000000000000000000" pitchFamily="2" charset="2"/>
              <a:buChar char="§"/>
            </a:pPr>
            <a:r>
              <a:rPr lang="sr-Latn-RS" sz="1700" dirty="0" err="1"/>
              <a:t>Booting</a:t>
            </a:r>
            <a:r>
              <a:rPr lang="sr-Latn-RS" sz="1700" dirty="0"/>
              <a:t> </a:t>
            </a:r>
            <a:r>
              <a:rPr lang="sr-Latn-RS" sz="1700" dirty="0" err="1"/>
              <a:t>up</a:t>
            </a:r>
            <a:r>
              <a:rPr lang="sr-Latn-RS" sz="1700" dirty="0"/>
              <a:t> time is </a:t>
            </a:r>
            <a:r>
              <a:rPr lang="sr-Latn-RS" sz="1700" dirty="0" err="1"/>
              <a:t>faster</a:t>
            </a:r>
            <a:endParaRPr lang="sr-Latn-RS" sz="1700" dirty="0"/>
          </a:p>
          <a:p>
            <a:pPr>
              <a:buFont typeface="Wingdings" panose="05000000000000000000" pitchFamily="2" charset="2"/>
              <a:buChar char="§"/>
            </a:pPr>
            <a:r>
              <a:rPr lang="sr-Latn-RS" sz="1700" dirty="0"/>
              <a:t>More </a:t>
            </a:r>
            <a:r>
              <a:rPr lang="sr-Latn-RS" sz="1700" dirty="0" err="1"/>
              <a:t>programs</a:t>
            </a:r>
            <a:r>
              <a:rPr lang="sr-Latn-RS" sz="1700" dirty="0"/>
              <a:t> </a:t>
            </a:r>
            <a:r>
              <a:rPr lang="sr-Latn-RS" sz="1700" dirty="0" err="1"/>
              <a:t>available</a:t>
            </a:r>
            <a:endParaRPr lang="sr-Latn-RS" sz="1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02AC4-1A82-D489-19D8-894C2168E0F8}"/>
              </a:ext>
            </a:extLst>
          </p:cNvPr>
          <p:cNvSpPr txBox="1"/>
          <p:nvPr/>
        </p:nvSpPr>
        <p:spPr>
          <a:xfrm>
            <a:off x="613322" y="3926807"/>
            <a:ext cx="554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sr-Latn-RS" dirty="0" err="1"/>
              <a:t>Second</a:t>
            </a:r>
            <a:r>
              <a:rPr lang="sr-Latn-RS" dirty="0"/>
              <a:t> </a:t>
            </a:r>
            <a:r>
              <a:rPr lang="sr-Latn-RS" dirty="0" err="1"/>
              <a:t>best</a:t>
            </a:r>
            <a:r>
              <a:rPr lang="sr-Latn-RS" dirty="0"/>
              <a:t> </a:t>
            </a:r>
            <a:r>
              <a:rPr lang="sr-Latn-RS" dirty="0" err="1"/>
              <a:t>operating</a:t>
            </a:r>
            <a:r>
              <a:rPr lang="sr-Latn-RS" dirty="0"/>
              <a:t> </a:t>
            </a:r>
            <a:r>
              <a:rPr lang="sr-Latn-RS" dirty="0" err="1"/>
              <a:t>system</a:t>
            </a:r>
            <a:r>
              <a:rPr lang="sr-Latn-RS" dirty="0"/>
              <a:t> </a:t>
            </a:r>
            <a:r>
              <a:rPr lang="sr-Latn-RS" dirty="0" err="1"/>
              <a:t>after</a:t>
            </a:r>
            <a:r>
              <a:rPr lang="sr-Latn-RS" dirty="0"/>
              <a:t> Windows 7</a:t>
            </a:r>
          </a:p>
        </p:txBody>
      </p:sp>
    </p:spTree>
    <p:extLst>
      <p:ext uri="{BB962C8B-B14F-4D97-AF65-F5344CB8AC3E}">
        <p14:creationId xmlns:p14="http://schemas.microsoft.com/office/powerpoint/2010/main" val="1607468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B62D0-BC5B-7B46-8585-B95AE6284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17" y="492301"/>
            <a:ext cx="11029616" cy="1013800"/>
          </a:xfrm>
        </p:spPr>
        <p:txBody>
          <a:bodyPr>
            <a:normAutofit/>
          </a:bodyPr>
          <a:lstStyle/>
          <a:p>
            <a:r>
              <a:rPr lang="en-GB" sz="2900" dirty="0"/>
              <a:t>Microsoft windows </a:t>
            </a:r>
            <a:r>
              <a:rPr lang="sr-Latn-RS" sz="2900" dirty="0"/>
              <a:t>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560D7-BE44-70F6-1488-4DAAA4C56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892" y="1960245"/>
            <a:ext cx="3571708" cy="171522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700" dirty="0">
                <a:solidFill>
                  <a:schemeClr val="tx1"/>
                </a:solidFill>
              </a:rPr>
              <a:t>RELEASE DATE</a:t>
            </a:r>
            <a:r>
              <a:rPr lang="sr-Latn-RS" sz="1700" dirty="0">
                <a:solidFill>
                  <a:schemeClr val="tx1"/>
                </a:solidFill>
              </a:rPr>
              <a:t>:  22.10.2009.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1700" dirty="0">
                <a:solidFill>
                  <a:schemeClr val="tx1"/>
                </a:solidFill>
              </a:rPr>
              <a:t>END OF SUPPORT:  14.1.2020.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1700" dirty="0">
                <a:solidFill>
                  <a:schemeClr val="tx1"/>
                </a:solidFill>
              </a:rPr>
              <a:t>450 000 000 </a:t>
            </a:r>
            <a:r>
              <a:rPr lang="sr-Latn-RS" sz="1700" dirty="0" err="1">
                <a:solidFill>
                  <a:schemeClr val="tx1"/>
                </a:solidFill>
              </a:rPr>
              <a:t>units</a:t>
            </a:r>
            <a:endParaRPr lang="sr-Latn-RS" sz="17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r-Latn-RS" sz="1700" dirty="0" err="1">
                <a:solidFill>
                  <a:schemeClr val="tx1"/>
                </a:solidFill>
              </a:rPr>
              <a:t>Client</a:t>
            </a:r>
            <a:r>
              <a:rPr lang="sr-Latn-RS" sz="1700" dirty="0">
                <a:solidFill>
                  <a:schemeClr val="tx1"/>
                </a:solidFill>
              </a:rPr>
              <a:t> 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CC6A98-CE54-6405-1C53-0C52C71C6D4B}"/>
              </a:ext>
            </a:extLst>
          </p:cNvPr>
          <p:cNvSpPr txBox="1">
            <a:spLocks/>
          </p:cNvSpPr>
          <p:nvPr/>
        </p:nvSpPr>
        <p:spPr>
          <a:xfrm>
            <a:off x="775072" y="4547472"/>
            <a:ext cx="6419683" cy="1906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sz="1700" b="1" dirty="0"/>
              <a:t>UPDATES: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1700" dirty="0"/>
              <a:t>More </a:t>
            </a:r>
            <a:r>
              <a:rPr lang="sr-Latn-RS" sz="1700" dirty="0" err="1"/>
              <a:t>functions</a:t>
            </a:r>
            <a:r>
              <a:rPr lang="sr-Latn-RS" sz="1700" dirty="0"/>
              <a:t>, </a:t>
            </a:r>
            <a:r>
              <a:rPr lang="sr-Latn-RS" sz="1700" dirty="0" err="1"/>
              <a:t>like</a:t>
            </a:r>
            <a:r>
              <a:rPr lang="sr-Latn-RS" sz="1700" dirty="0"/>
              <a:t> multi-</a:t>
            </a:r>
            <a:r>
              <a:rPr lang="sr-Latn-RS" sz="1700" dirty="0" err="1"/>
              <a:t>touch</a:t>
            </a:r>
            <a:r>
              <a:rPr lang="sr-Latn-RS" sz="1700" dirty="0"/>
              <a:t> </a:t>
            </a:r>
            <a:r>
              <a:rPr lang="sr-Latn-RS" sz="1700" dirty="0" err="1"/>
              <a:t>support</a:t>
            </a:r>
            <a:endParaRPr lang="sr-Latn-RS" sz="1700" dirty="0"/>
          </a:p>
          <a:p>
            <a:pPr>
              <a:buFont typeface="Wingdings" panose="05000000000000000000" pitchFamily="2" charset="2"/>
              <a:buChar char="§"/>
            </a:pPr>
            <a:r>
              <a:rPr lang="sr-Latn-RS" sz="1700" dirty="0"/>
              <a:t>New </a:t>
            </a:r>
            <a:r>
              <a:rPr lang="sr-Latn-RS" sz="1700" dirty="0" err="1"/>
              <a:t>kind</a:t>
            </a:r>
            <a:r>
              <a:rPr lang="sr-Latn-RS" sz="1700" dirty="0"/>
              <a:t> </a:t>
            </a:r>
            <a:r>
              <a:rPr lang="sr-Latn-RS" sz="1700" dirty="0" err="1"/>
              <a:t>of</a:t>
            </a:r>
            <a:r>
              <a:rPr lang="sr-Latn-RS" sz="1700" dirty="0"/>
              <a:t> </a:t>
            </a:r>
            <a:r>
              <a:rPr lang="sr-Latn-RS" sz="1700" dirty="0" err="1"/>
              <a:t>taskbar</a:t>
            </a:r>
            <a:endParaRPr lang="sr-Latn-RS" sz="1700" dirty="0"/>
          </a:p>
          <a:p>
            <a:pPr>
              <a:buFont typeface="Wingdings" panose="05000000000000000000" pitchFamily="2" charset="2"/>
              <a:buChar char="§"/>
            </a:pPr>
            <a:r>
              <a:rPr lang="sr-Latn-RS" sz="1700" dirty="0"/>
              <a:t>New </a:t>
            </a:r>
            <a:r>
              <a:rPr lang="sr-Latn-RS" sz="1700" dirty="0" err="1"/>
              <a:t>options</a:t>
            </a:r>
            <a:r>
              <a:rPr lang="sr-Latn-RS" sz="1700" dirty="0"/>
              <a:t> in </a:t>
            </a:r>
            <a:r>
              <a:rPr lang="sr-Latn-RS" sz="1700" dirty="0" err="1"/>
              <a:t>the</a:t>
            </a:r>
            <a:r>
              <a:rPr lang="sr-Latn-RS" sz="1700" dirty="0"/>
              <a:t> </a:t>
            </a:r>
            <a:r>
              <a:rPr lang="sr-Latn-RS" sz="1700" dirty="0" err="1"/>
              <a:t>Control</a:t>
            </a:r>
            <a:r>
              <a:rPr lang="sr-Latn-RS" sz="1700" dirty="0"/>
              <a:t> panel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1700" dirty="0"/>
              <a:t>More </a:t>
            </a:r>
            <a:r>
              <a:rPr lang="sr-Latn-RS" sz="1700" dirty="0" err="1"/>
              <a:t>abilities</a:t>
            </a:r>
            <a:r>
              <a:rPr lang="sr-Latn-RS" sz="1700" dirty="0"/>
              <a:t> </a:t>
            </a:r>
            <a:r>
              <a:rPr lang="sr-Latn-RS" sz="1700" dirty="0" err="1"/>
              <a:t>for</a:t>
            </a:r>
            <a:r>
              <a:rPr lang="sr-Latn-RS" sz="1700" dirty="0"/>
              <a:t> </a:t>
            </a:r>
            <a:r>
              <a:rPr lang="sr-Latn-RS" sz="1700" dirty="0" err="1"/>
              <a:t>touch</a:t>
            </a:r>
            <a:r>
              <a:rPr lang="sr-Latn-RS" sz="1700" dirty="0"/>
              <a:t> </a:t>
            </a:r>
            <a:r>
              <a:rPr lang="sr-Latn-RS" sz="1700" dirty="0" err="1"/>
              <a:t>screen</a:t>
            </a:r>
            <a:endParaRPr lang="sr-Latn-RS" sz="1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02AC4-1A82-D489-19D8-894C2168E0F8}"/>
              </a:ext>
            </a:extLst>
          </p:cNvPr>
          <p:cNvSpPr txBox="1"/>
          <p:nvPr/>
        </p:nvSpPr>
        <p:spPr>
          <a:xfrm>
            <a:off x="613322" y="3926807"/>
            <a:ext cx="554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sr-Latn-RS" dirty="0" err="1"/>
              <a:t>Microsoft’s</a:t>
            </a:r>
            <a:r>
              <a:rPr lang="sr-Latn-RS" dirty="0"/>
              <a:t> </a:t>
            </a:r>
            <a:r>
              <a:rPr lang="sr-Latn-RS" dirty="0" err="1"/>
              <a:t>best</a:t>
            </a:r>
            <a:r>
              <a:rPr lang="sr-Latn-RS" dirty="0"/>
              <a:t> </a:t>
            </a:r>
            <a:r>
              <a:rPr lang="sr-Latn-RS" dirty="0" err="1"/>
              <a:t>operating</a:t>
            </a:r>
            <a:r>
              <a:rPr lang="sr-Latn-RS" dirty="0"/>
              <a:t> </a:t>
            </a:r>
            <a:r>
              <a:rPr lang="sr-Latn-RS" dirty="0" err="1"/>
              <a:t>system</a:t>
            </a:r>
            <a:r>
              <a:rPr lang="sr-Latn-R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92F3B-A290-7D8B-0E48-99815B5E2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17" y="2010341"/>
            <a:ext cx="2551498" cy="1607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451712-94A6-D415-EF76-090627A50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25"/>
          <a:stretch/>
        </p:blipFill>
        <p:spPr>
          <a:xfrm>
            <a:off x="7194755" y="615645"/>
            <a:ext cx="4568400" cy="30538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002432-5B42-F6DC-25E7-395DD9523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755" y="3675474"/>
            <a:ext cx="4577316" cy="293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81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B62D0-BC5B-7B46-8585-B95AE6284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17" y="492301"/>
            <a:ext cx="11029616" cy="1013800"/>
          </a:xfrm>
        </p:spPr>
        <p:txBody>
          <a:bodyPr>
            <a:normAutofit/>
          </a:bodyPr>
          <a:lstStyle/>
          <a:p>
            <a:r>
              <a:rPr lang="en-GB" sz="2900" dirty="0"/>
              <a:t>Microsoft windows </a:t>
            </a:r>
            <a:r>
              <a:rPr lang="sr-Latn-RS" sz="2900" dirty="0"/>
              <a:t>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560D7-BE44-70F6-1488-4DAAA4C56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892" y="1960245"/>
            <a:ext cx="3571708" cy="171522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700" dirty="0">
                <a:solidFill>
                  <a:schemeClr val="tx1"/>
                </a:solidFill>
              </a:rPr>
              <a:t>RELEASE DATE</a:t>
            </a:r>
            <a:r>
              <a:rPr lang="sr-Latn-RS" sz="1700" dirty="0">
                <a:solidFill>
                  <a:schemeClr val="tx1"/>
                </a:solidFill>
              </a:rPr>
              <a:t>:  29.7.2015.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1700" dirty="0">
                <a:solidFill>
                  <a:schemeClr val="tx1"/>
                </a:solidFill>
              </a:rPr>
              <a:t>END OF SUPPORT:  9.1.2029.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1700" dirty="0">
                <a:solidFill>
                  <a:schemeClr val="tx1"/>
                </a:solidFill>
              </a:rPr>
              <a:t>400 000 000 </a:t>
            </a:r>
            <a:r>
              <a:rPr lang="sr-Latn-RS" sz="1700" dirty="0" err="1">
                <a:solidFill>
                  <a:schemeClr val="tx1"/>
                </a:solidFill>
              </a:rPr>
              <a:t>units</a:t>
            </a:r>
            <a:endParaRPr lang="sr-Latn-RS" sz="17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sr-Latn-RS" sz="1700" dirty="0" err="1">
                <a:solidFill>
                  <a:schemeClr val="tx1"/>
                </a:solidFill>
              </a:rPr>
              <a:t>Client</a:t>
            </a:r>
            <a:r>
              <a:rPr lang="sr-Latn-RS" sz="1700" dirty="0">
                <a:solidFill>
                  <a:schemeClr val="tx1"/>
                </a:solidFill>
              </a:rPr>
              <a:t> 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CC6A98-CE54-6405-1C53-0C52C71C6D4B}"/>
              </a:ext>
            </a:extLst>
          </p:cNvPr>
          <p:cNvSpPr txBox="1">
            <a:spLocks/>
          </p:cNvSpPr>
          <p:nvPr/>
        </p:nvSpPr>
        <p:spPr>
          <a:xfrm>
            <a:off x="775072" y="4547472"/>
            <a:ext cx="6419683" cy="1906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sz="1700" b="1" dirty="0"/>
              <a:t>UPDATES: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sz="1700" dirty="0"/>
              <a:t>New </a:t>
            </a:r>
            <a:r>
              <a:rPr lang="sr-Latn-RS" sz="1700" dirty="0" err="1"/>
              <a:t>graphical</a:t>
            </a:r>
            <a:r>
              <a:rPr lang="sr-Latn-RS" sz="1700" dirty="0"/>
              <a:t> </a:t>
            </a:r>
            <a:r>
              <a:rPr lang="sr-Latn-RS" sz="1700" dirty="0" err="1"/>
              <a:t>user</a:t>
            </a:r>
            <a:r>
              <a:rPr lang="sr-Latn-RS" sz="1700" dirty="0"/>
              <a:t> </a:t>
            </a:r>
            <a:r>
              <a:rPr lang="sr-Latn-RS" sz="1700" dirty="0" err="1"/>
              <a:t>interface</a:t>
            </a:r>
            <a:endParaRPr lang="sr-Latn-RS" sz="1700" dirty="0"/>
          </a:p>
          <a:p>
            <a:pPr>
              <a:buFont typeface="Wingdings" panose="05000000000000000000" pitchFamily="2" charset="2"/>
              <a:buChar char="§"/>
            </a:pPr>
            <a:r>
              <a:rPr lang="sr-Latn-RS" sz="1700" dirty="0"/>
              <a:t>New </a:t>
            </a:r>
            <a:r>
              <a:rPr lang="sr-Latn-RS" sz="1700" dirty="0" err="1"/>
              <a:t>animations</a:t>
            </a:r>
            <a:endParaRPr lang="sr-Latn-RS" sz="1700" dirty="0"/>
          </a:p>
          <a:p>
            <a:pPr>
              <a:buFont typeface="Wingdings" panose="05000000000000000000" pitchFamily="2" charset="2"/>
              <a:buChar char="§"/>
            </a:pPr>
            <a:r>
              <a:rPr lang="sr-Latn-RS" sz="1700" dirty="0"/>
              <a:t>New Start menu </a:t>
            </a:r>
            <a:r>
              <a:rPr lang="sr-Latn-RS" sz="1700" dirty="0" err="1"/>
              <a:t>based</a:t>
            </a:r>
            <a:r>
              <a:rPr lang="sr-Latn-RS" sz="1700" dirty="0"/>
              <a:t> on Windows 7 </a:t>
            </a:r>
            <a:r>
              <a:rPr lang="sr-Latn-RS" sz="1700" dirty="0" err="1"/>
              <a:t>layout</a:t>
            </a:r>
            <a:endParaRPr lang="sr-Latn-RS" sz="1700" dirty="0"/>
          </a:p>
          <a:p>
            <a:pPr>
              <a:buFont typeface="Wingdings" panose="05000000000000000000" pitchFamily="2" charset="2"/>
              <a:buChar char="§"/>
            </a:pPr>
            <a:r>
              <a:rPr lang="sr-Latn-RS" sz="1700" dirty="0"/>
              <a:t>More </a:t>
            </a:r>
            <a:r>
              <a:rPr lang="sr-Latn-RS" sz="1700" dirty="0" err="1"/>
              <a:t>options</a:t>
            </a:r>
            <a:r>
              <a:rPr lang="sr-Latn-RS" sz="1700" dirty="0"/>
              <a:t> in settings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02AC4-1A82-D489-19D8-894C2168E0F8}"/>
              </a:ext>
            </a:extLst>
          </p:cNvPr>
          <p:cNvSpPr txBox="1"/>
          <p:nvPr/>
        </p:nvSpPr>
        <p:spPr>
          <a:xfrm>
            <a:off x="548930" y="3777927"/>
            <a:ext cx="554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sr-Latn-RS" dirty="0"/>
              <a:t>Microsoft </a:t>
            </a:r>
            <a:r>
              <a:rPr lang="sr-Latn-RS" dirty="0" err="1"/>
              <a:t>Edge</a:t>
            </a:r>
            <a:r>
              <a:rPr lang="sr-Latn-RS" dirty="0"/>
              <a:t> is </a:t>
            </a:r>
            <a:r>
              <a:rPr lang="sr-Latn-RS" dirty="0" err="1"/>
              <a:t>released</a:t>
            </a:r>
            <a:r>
              <a:rPr lang="sr-Latn-RS" dirty="0"/>
              <a:t>, a </a:t>
            </a:r>
            <a:r>
              <a:rPr lang="sr-Latn-RS" dirty="0" err="1"/>
              <a:t>new</a:t>
            </a:r>
            <a:r>
              <a:rPr lang="sr-Latn-RS" dirty="0"/>
              <a:t> standard </a:t>
            </a:r>
            <a:r>
              <a:rPr lang="sr-Latn-RS" dirty="0" err="1"/>
              <a:t>broswer</a:t>
            </a:r>
            <a:r>
              <a:rPr lang="sr-Latn-RS" dirty="0"/>
              <a:t> </a:t>
            </a:r>
            <a:r>
              <a:rPr lang="sr-Latn-RS" dirty="0" err="1"/>
              <a:t>after</a:t>
            </a:r>
            <a:r>
              <a:rPr lang="sr-Latn-RS" dirty="0"/>
              <a:t> 20 </a:t>
            </a:r>
            <a:r>
              <a:rPr lang="sr-Latn-RS" dirty="0" err="1"/>
              <a:t>years</a:t>
            </a:r>
            <a:r>
              <a:rPr lang="sr-Latn-RS" dirty="0"/>
              <a:t> </a:t>
            </a:r>
            <a:r>
              <a:rPr lang="sr-Latn-RS" dirty="0" err="1"/>
              <a:t>of</a:t>
            </a:r>
            <a:r>
              <a:rPr lang="sr-Latn-RS" dirty="0"/>
              <a:t> Internet Explorer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1F341-5A63-BB63-5350-EED3A7F36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755" y="663690"/>
            <a:ext cx="4568400" cy="2952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B1C6FE-7B8A-BE3A-7781-355E91DB6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86" y="3616222"/>
            <a:ext cx="4563169" cy="2960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DE617A-C496-6FE1-5FD5-D6C2E9779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1" y="1596860"/>
            <a:ext cx="3704081" cy="246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46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690F057-6F29-671F-A966-AB094B4C3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r-Latn-R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008427-1B34-50DA-C6FA-5EEEC806B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41" y="0"/>
            <a:ext cx="8857130" cy="6858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580E7D1-5E19-67C1-DDFB-8F64E43E55C2}"/>
              </a:ext>
            </a:extLst>
          </p:cNvPr>
          <p:cNvSpPr/>
          <p:nvPr/>
        </p:nvSpPr>
        <p:spPr>
          <a:xfrm>
            <a:off x="242047" y="259976"/>
            <a:ext cx="1362635" cy="201705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D2B65A6-841A-E487-8288-A212228A96FD}"/>
              </a:ext>
            </a:extLst>
          </p:cNvPr>
          <p:cNvSpPr/>
          <p:nvPr/>
        </p:nvSpPr>
        <p:spPr>
          <a:xfrm>
            <a:off x="10242875" y="259976"/>
            <a:ext cx="1527784" cy="201705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8061859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271</TotalTime>
  <Words>260</Words>
  <Application>Microsoft Office PowerPoint</Application>
  <PresentationFormat>Widescreen</PresentationFormat>
  <Paragraphs>64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Gill Sans MT</vt:lpstr>
      <vt:lpstr>Wingdings</vt:lpstr>
      <vt:lpstr>Wingdings 2</vt:lpstr>
      <vt:lpstr>Dividend</vt:lpstr>
      <vt:lpstr>WINDOWS OPERating system</vt:lpstr>
      <vt:lpstr>What are we going to talk about today?</vt:lpstr>
      <vt:lpstr>PowerPoint Presentation</vt:lpstr>
      <vt:lpstr>MICROSOFT WINDOWS THROUGH HISTORY</vt:lpstr>
      <vt:lpstr>Most popular versions of windows</vt:lpstr>
      <vt:lpstr>Microsoft windows xp</vt:lpstr>
      <vt:lpstr>Microsoft windows 7</vt:lpstr>
      <vt:lpstr>Microsoft windows 10</vt:lpstr>
      <vt:lpstr>PowerPoint Presentation</vt:lpstr>
      <vt:lpstr>Thank You for 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OPERating system</dc:title>
  <dc:creator>Ivana Radovanovic</dc:creator>
  <cp:lastModifiedBy>Ivana Radovanovic</cp:lastModifiedBy>
  <cp:revision>4</cp:revision>
  <dcterms:created xsi:type="dcterms:W3CDTF">2022-11-04T08:45:25Z</dcterms:created>
  <dcterms:modified xsi:type="dcterms:W3CDTF">2022-11-05T13:56:57Z</dcterms:modified>
</cp:coreProperties>
</file>